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57" r:id="rId3"/>
    <p:sldId id="259" r:id="rId4"/>
    <p:sldId id="310" r:id="rId5"/>
    <p:sldId id="261" r:id="rId6"/>
    <p:sldId id="308" r:id="rId7"/>
    <p:sldId id="349" r:id="rId8"/>
    <p:sldId id="260" r:id="rId9"/>
    <p:sldId id="262" r:id="rId10"/>
    <p:sldId id="263" r:id="rId11"/>
    <p:sldId id="264" r:id="rId12"/>
    <p:sldId id="345" r:id="rId13"/>
    <p:sldId id="265" r:id="rId14"/>
    <p:sldId id="266" r:id="rId15"/>
    <p:sldId id="267" r:id="rId16"/>
    <p:sldId id="268" r:id="rId17"/>
    <p:sldId id="269" r:id="rId18"/>
    <p:sldId id="272" r:id="rId19"/>
    <p:sldId id="338" r:id="rId20"/>
    <p:sldId id="270" r:id="rId21"/>
    <p:sldId id="271" r:id="rId22"/>
    <p:sldId id="337" r:id="rId23"/>
    <p:sldId id="275" r:id="rId24"/>
    <p:sldId id="273" r:id="rId25"/>
    <p:sldId id="274" r:id="rId26"/>
    <p:sldId id="276" r:id="rId27"/>
    <p:sldId id="350" r:id="rId28"/>
    <p:sldId id="277" r:id="rId29"/>
    <p:sldId id="278" r:id="rId30"/>
    <p:sldId id="279" r:id="rId31"/>
    <p:sldId id="281" r:id="rId32"/>
    <p:sldId id="280" r:id="rId33"/>
    <p:sldId id="351" r:id="rId34"/>
    <p:sldId id="352" r:id="rId35"/>
    <p:sldId id="356" r:id="rId36"/>
    <p:sldId id="354" r:id="rId37"/>
    <p:sldId id="355" r:id="rId38"/>
    <p:sldId id="287" r:id="rId39"/>
    <p:sldId id="283" r:id="rId40"/>
    <p:sldId id="284" r:id="rId41"/>
    <p:sldId id="288" r:id="rId42"/>
    <p:sldId id="346" r:id="rId43"/>
    <p:sldId id="301" r:id="rId44"/>
    <p:sldId id="305" r:id="rId45"/>
    <p:sldId id="302" r:id="rId46"/>
    <p:sldId id="343" r:id="rId47"/>
    <p:sldId id="303" r:id="rId48"/>
    <p:sldId id="306" r:id="rId49"/>
    <p:sldId id="344" r:id="rId50"/>
    <p:sldId id="307" r:id="rId51"/>
    <p:sldId id="347" r:id="rId52"/>
    <p:sldId id="289" r:id="rId53"/>
    <p:sldId id="285" r:id="rId54"/>
    <p:sldId id="286" r:id="rId55"/>
    <p:sldId id="290" r:id="rId56"/>
    <p:sldId id="291" r:id="rId57"/>
    <p:sldId id="292" r:id="rId58"/>
    <p:sldId id="293" r:id="rId59"/>
    <p:sldId id="311" r:id="rId60"/>
    <p:sldId id="294" r:id="rId61"/>
    <p:sldId id="299" r:id="rId62"/>
    <p:sldId id="313" r:id="rId63"/>
    <p:sldId id="295" r:id="rId64"/>
    <p:sldId id="296" r:id="rId65"/>
    <p:sldId id="297" r:id="rId66"/>
    <p:sldId id="298" r:id="rId67"/>
    <p:sldId id="314" r:id="rId68"/>
    <p:sldId id="334" r:id="rId69"/>
    <p:sldId id="357" r:id="rId70"/>
    <p:sldId id="315" r:id="rId71"/>
    <p:sldId id="317" r:id="rId72"/>
    <p:sldId id="329" r:id="rId73"/>
    <p:sldId id="320" r:id="rId74"/>
    <p:sldId id="323" r:id="rId75"/>
    <p:sldId id="324" r:id="rId76"/>
    <p:sldId id="325" r:id="rId77"/>
    <p:sldId id="326" r:id="rId78"/>
    <p:sldId id="327" r:id="rId79"/>
    <p:sldId id="321" r:id="rId80"/>
    <p:sldId id="322" r:id="rId81"/>
    <p:sldId id="348" r:id="rId82"/>
    <p:sldId id="319" r:id="rId83"/>
    <p:sldId id="316" r:id="rId84"/>
    <p:sldId id="330" r:id="rId85"/>
    <p:sldId id="331" r:id="rId86"/>
    <p:sldId id="332" r:id="rId87"/>
    <p:sldId id="341" r:id="rId88"/>
    <p:sldId id="339" r:id="rId89"/>
    <p:sldId id="340" r:id="rId90"/>
    <p:sldId id="335"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39" autoAdjust="0"/>
  </p:normalViewPr>
  <p:slideViewPr>
    <p:cSldViewPr snapToGrid="0">
      <p:cViewPr varScale="1">
        <p:scale>
          <a:sx n="110" d="100"/>
          <a:sy n="110" d="100"/>
        </p:scale>
        <p:origin x="1266" y="102"/>
      </p:cViewPr>
      <p:guideLst>
        <p:guide orient="horz" pos="2160"/>
        <p:guide pos="2880"/>
      </p:guideLst>
    </p:cSldViewPr>
  </p:slideViewPr>
  <p:notesTextViewPr>
    <p:cViewPr>
      <p:scale>
        <a:sx n="1" d="1"/>
        <a:sy n="1" d="1"/>
      </p:scale>
      <p:origin x="0" y="0"/>
    </p:cViewPr>
  </p:notesTextViewPr>
  <p:sorterViewPr>
    <p:cViewPr>
      <p:scale>
        <a:sx n="100" d="100"/>
        <a:sy n="100" d="100"/>
      </p:scale>
      <p:origin x="0" y="14904"/>
    </p:cViewPr>
  </p:sorterViewPr>
  <p:notesViewPr>
    <p:cSldViewPr snapToGrid="0">
      <p:cViewPr varScale="1">
        <p:scale>
          <a:sx n="92" d="100"/>
          <a:sy n="92" d="100"/>
        </p:scale>
        <p:origin x="-373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AB03C1-21B2-427B-AA59-AF9942E51EF9}" type="datetimeFigureOut">
              <a:rPr lang="en-US" smtClean="0"/>
              <a:t>4/27/2018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4458B9-A7CD-49E9-B4F9-1D27F988594D}" type="slidenum">
              <a:rPr lang="en-US" smtClean="0"/>
              <a:t>‹#›</a:t>
            </a:fld>
            <a:endParaRPr lang="en-US"/>
          </a:p>
        </p:txBody>
      </p:sp>
    </p:spTree>
    <p:extLst>
      <p:ext uri="{BB962C8B-B14F-4D97-AF65-F5344CB8AC3E}">
        <p14:creationId xmlns:p14="http://schemas.microsoft.com/office/powerpoint/2010/main" val="27053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4458B9-A7CD-49E9-B4F9-1D27F988594D}" type="slidenum">
              <a:rPr lang="en-US" smtClean="0"/>
              <a:t>5</a:t>
            </a:fld>
            <a:endParaRPr lang="en-US"/>
          </a:p>
        </p:txBody>
      </p:sp>
    </p:spTree>
    <p:extLst>
      <p:ext uri="{BB962C8B-B14F-4D97-AF65-F5344CB8AC3E}">
        <p14:creationId xmlns:p14="http://schemas.microsoft.com/office/powerpoint/2010/main" val="319724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458B9-A7CD-49E9-B4F9-1D27F988594D}" type="slidenum">
              <a:rPr lang="en-US" smtClean="0"/>
              <a:t>68</a:t>
            </a:fld>
            <a:endParaRPr lang="en-US"/>
          </a:p>
        </p:txBody>
      </p:sp>
    </p:spTree>
    <p:extLst>
      <p:ext uri="{BB962C8B-B14F-4D97-AF65-F5344CB8AC3E}">
        <p14:creationId xmlns:p14="http://schemas.microsoft.com/office/powerpoint/2010/main" val="878241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458B9-A7CD-49E9-B4F9-1D27F988594D}" type="slidenum">
              <a:rPr lang="en-US" smtClean="0"/>
              <a:t>69</a:t>
            </a:fld>
            <a:endParaRPr lang="en-US"/>
          </a:p>
        </p:txBody>
      </p:sp>
    </p:spTree>
    <p:extLst>
      <p:ext uri="{BB962C8B-B14F-4D97-AF65-F5344CB8AC3E}">
        <p14:creationId xmlns:p14="http://schemas.microsoft.com/office/powerpoint/2010/main" val="878241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273734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1945654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398165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275323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15181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170332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202506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47255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1340467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304590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DA3151-3A57-4370-9813-40A36C2973ED}" type="datetimeFigureOut">
              <a:rPr lang="en-US" smtClean="0"/>
              <a:t>4/27/2018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B77C4-4F72-4E2A-9E6B-B4F760211035}" type="slidenum">
              <a:rPr lang="en-US" smtClean="0"/>
              <a:t>‹#›</a:t>
            </a:fld>
            <a:endParaRPr lang="en-US" dirty="0"/>
          </a:p>
        </p:txBody>
      </p:sp>
    </p:spTree>
    <p:extLst>
      <p:ext uri="{BB962C8B-B14F-4D97-AF65-F5344CB8AC3E}">
        <p14:creationId xmlns:p14="http://schemas.microsoft.com/office/powerpoint/2010/main" val="743684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A3151-3A57-4370-9813-40A36C2973ED}" type="datetimeFigureOut">
              <a:rPr lang="en-US" smtClean="0"/>
              <a:t>4/27/2018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B77C4-4F72-4E2A-9E6B-B4F760211035}" type="slidenum">
              <a:rPr lang="en-US" smtClean="0"/>
              <a:t>‹#›</a:t>
            </a:fld>
            <a:endParaRPr lang="en-US" dirty="0"/>
          </a:p>
        </p:txBody>
      </p:sp>
    </p:spTree>
    <p:extLst>
      <p:ext uri="{BB962C8B-B14F-4D97-AF65-F5344CB8AC3E}">
        <p14:creationId xmlns:p14="http://schemas.microsoft.com/office/powerpoint/2010/main" val="2602667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Howard Ball Residence  Restoration</a:t>
            </a:r>
            <a:endParaRPr lang="en-US" dirty="0"/>
          </a:p>
        </p:txBody>
      </p:sp>
      <p:sp>
        <p:nvSpPr>
          <p:cNvPr id="3" name="Subtitle 2"/>
          <p:cNvSpPr>
            <a:spLocks noGrp="1"/>
          </p:cNvSpPr>
          <p:nvPr>
            <p:ph type="subTitle" idx="1"/>
          </p:nvPr>
        </p:nvSpPr>
        <p:spPr/>
        <p:txBody>
          <a:bodyPr/>
          <a:lstStyle/>
          <a:p>
            <a:r>
              <a:rPr lang="en-US" dirty="0" smtClean="0">
                <a:solidFill>
                  <a:schemeClr val="tx1"/>
                </a:solidFill>
              </a:rPr>
              <a:t>Presented by Ruth &amp; Jack Ham </a:t>
            </a:r>
          </a:p>
          <a:p>
            <a:r>
              <a:rPr lang="en-US" dirty="0" smtClean="0">
                <a:solidFill>
                  <a:schemeClr val="tx1"/>
                </a:solidFill>
              </a:rPr>
              <a:t>April 29, 2018</a:t>
            </a:r>
            <a:endParaRPr lang="en-US" dirty="0">
              <a:solidFill>
                <a:schemeClr val="tx1"/>
              </a:solidFill>
            </a:endParaRPr>
          </a:p>
        </p:txBody>
      </p:sp>
    </p:spTree>
    <p:extLst>
      <p:ext uri="{BB962C8B-B14F-4D97-AF65-F5344CB8AC3E}">
        <p14:creationId xmlns:p14="http://schemas.microsoft.com/office/powerpoint/2010/main" val="95044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ictures of the Ball Residence - Finished Edit\master bedroom\IMG_21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85800"/>
            <a:ext cx="7315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893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4068530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685800"/>
            <a:ext cx="4023122" cy="5364163"/>
          </a:xfrm>
        </p:spPr>
      </p:pic>
    </p:spTree>
    <p:extLst>
      <p:ext uri="{BB962C8B-B14F-4D97-AF65-F5344CB8AC3E}">
        <p14:creationId xmlns:p14="http://schemas.microsoft.com/office/powerpoint/2010/main" val="402668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ictures of the Ball Residence - Finished Edit\master bedroom\MBR South CLoset Bef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1"/>
            <a:ext cx="7391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8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ictures of the Ball Residence - Finished Edit\master bedroom\IMG_2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85800"/>
            <a:ext cx="7239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6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Pictures of the Ball Residence - Finished Edit\master bedroom\Finished Closet &amp; Floor MB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96035"/>
            <a:ext cx="4764505" cy="543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7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ictures of the Ball Residence - Finished Edit\master bedroom\MBR South Clo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044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Pictures of the Ball Residence - Finished Edit\second bedroom up\Closet Door Bef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55155"/>
            <a:ext cx="7391399"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4926" y="336643"/>
            <a:ext cx="5006307" cy="646331"/>
          </a:xfrm>
          <a:prstGeom prst="rect">
            <a:avLst/>
          </a:prstGeom>
          <a:noFill/>
        </p:spPr>
        <p:txBody>
          <a:bodyPr wrap="none" rtlCol="0">
            <a:spAutoFit/>
          </a:bodyPr>
          <a:lstStyle/>
          <a:p>
            <a:r>
              <a:rPr lang="en-US" sz="3600" dirty="0" smtClean="0"/>
              <a:t>Second Bedroom Upstairs</a:t>
            </a:r>
            <a:endParaRPr lang="en-US" sz="3600" dirty="0"/>
          </a:p>
        </p:txBody>
      </p:sp>
    </p:spTree>
    <p:extLst>
      <p:ext uri="{BB962C8B-B14F-4D97-AF65-F5344CB8AC3E}">
        <p14:creationId xmlns:p14="http://schemas.microsoft.com/office/powerpoint/2010/main" val="1248327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Pictures of the Ball Residence - Finished Edit\second bedroom up\IMG_19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60177"/>
            <a:ext cx="7035799" cy="527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021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86400" cy="6248400"/>
          </a:xfrm>
          <a:prstGeom prst="rect">
            <a:avLst/>
          </a:prstGeom>
        </p:spPr>
      </p:pic>
    </p:spTree>
    <p:extLst>
      <p:ext uri="{BB962C8B-B14F-4D97-AF65-F5344CB8AC3E}">
        <p14:creationId xmlns:p14="http://schemas.microsoft.com/office/powerpoint/2010/main" val="3309721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47446"/>
            <a:ext cx="7620000" cy="6035041"/>
          </a:xfrm>
        </p:spPr>
      </p:pic>
    </p:spTree>
    <p:extLst>
      <p:ext uri="{BB962C8B-B14F-4D97-AF65-F5344CB8AC3E}">
        <p14:creationId xmlns:p14="http://schemas.microsoft.com/office/powerpoint/2010/main" val="69062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406244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4550" y="228600"/>
            <a:ext cx="4857750" cy="6477000"/>
          </a:xfrm>
          <a:prstGeom prst="rect">
            <a:avLst/>
          </a:prstGeom>
        </p:spPr>
      </p:pic>
    </p:spTree>
    <p:extLst>
      <p:ext uri="{BB962C8B-B14F-4D97-AF65-F5344CB8AC3E}">
        <p14:creationId xmlns:p14="http://schemas.microsoft.com/office/powerpoint/2010/main" val="966478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381000"/>
            <a:ext cx="7391400" cy="6096000"/>
          </a:xfrm>
          <a:prstGeom prst="rect">
            <a:avLst/>
          </a:prstGeom>
        </p:spPr>
      </p:pic>
    </p:spTree>
    <p:extLst>
      <p:ext uri="{BB962C8B-B14F-4D97-AF65-F5344CB8AC3E}">
        <p14:creationId xmlns:p14="http://schemas.microsoft.com/office/powerpoint/2010/main" val="1341781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48" y="1371600"/>
            <a:ext cx="8360508" cy="5257800"/>
          </a:xfrm>
          <a:prstGeom prst="rect">
            <a:avLst/>
          </a:prstGeom>
        </p:spPr>
      </p:pic>
      <p:sp>
        <p:nvSpPr>
          <p:cNvPr id="3" name="TextBox 2"/>
          <p:cNvSpPr txBox="1"/>
          <p:nvPr/>
        </p:nvSpPr>
        <p:spPr>
          <a:xfrm>
            <a:off x="2267803" y="318107"/>
            <a:ext cx="4184159" cy="646331"/>
          </a:xfrm>
          <a:prstGeom prst="rect">
            <a:avLst/>
          </a:prstGeom>
          <a:noFill/>
        </p:spPr>
        <p:txBody>
          <a:bodyPr wrap="none" rtlCol="0">
            <a:spAutoFit/>
          </a:bodyPr>
          <a:lstStyle/>
          <a:p>
            <a:r>
              <a:rPr lang="en-US" sz="3600" dirty="0" smtClean="0"/>
              <a:t>Second Floor Hallway</a:t>
            </a:r>
            <a:endParaRPr lang="en-US" sz="3600" dirty="0"/>
          </a:p>
        </p:txBody>
      </p:sp>
    </p:spTree>
    <p:extLst>
      <p:ext uri="{BB962C8B-B14F-4D97-AF65-F5344CB8AC3E}">
        <p14:creationId xmlns:p14="http://schemas.microsoft.com/office/powerpoint/2010/main" val="2457300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328" y="685800"/>
            <a:ext cx="7258623" cy="5486400"/>
          </a:xfrm>
          <a:prstGeom prst="rect">
            <a:avLst/>
          </a:prstGeom>
        </p:spPr>
      </p:pic>
    </p:spTree>
    <p:extLst>
      <p:ext uri="{BB962C8B-B14F-4D97-AF65-F5344CB8AC3E}">
        <p14:creationId xmlns:p14="http://schemas.microsoft.com/office/powerpoint/2010/main" val="3415485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711958"/>
            <a:ext cx="5029200" cy="5487048"/>
          </a:xfrm>
          <a:prstGeom prst="rect">
            <a:avLst/>
          </a:prstGeom>
        </p:spPr>
      </p:pic>
    </p:spTree>
    <p:extLst>
      <p:ext uri="{BB962C8B-B14F-4D97-AF65-F5344CB8AC3E}">
        <p14:creationId xmlns:p14="http://schemas.microsoft.com/office/powerpoint/2010/main" val="2967397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2939267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5612" y="381000"/>
            <a:ext cx="4069447" cy="646331"/>
          </a:xfrm>
          <a:prstGeom prst="rect">
            <a:avLst/>
          </a:prstGeom>
        </p:spPr>
        <p:txBody>
          <a:bodyPr wrap="none">
            <a:spAutoFit/>
          </a:bodyPr>
          <a:lstStyle/>
          <a:p>
            <a:r>
              <a:rPr lang="en-US" sz="3600" dirty="0"/>
              <a:t>Living Room Projects</a:t>
            </a:r>
          </a:p>
        </p:txBody>
      </p:sp>
      <p:sp>
        <p:nvSpPr>
          <p:cNvPr id="3" name="TextBox 2"/>
          <p:cNvSpPr txBox="1"/>
          <p:nvPr/>
        </p:nvSpPr>
        <p:spPr>
          <a:xfrm>
            <a:off x="533400" y="1447800"/>
            <a:ext cx="8310088" cy="4524315"/>
          </a:xfrm>
          <a:prstGeom prst="rect">
            <a:avLst/>
          </a:prstGeom>
          <a:noFill/>
        </p:spPr>
        <p:txBody>
          <a:bodyPr wrap="square" rtlCol="0">
            <a:spAutoFit/>
          </a:bodyPr>
          <a:lstStyle/>
          <a:p>
            <a:r>
              <a:rPr lang="en-US" sz="2400" dirty="0" smtClean="0"/>
              <a:t>The Living Room is where we have done the most number of projects. </a:t>
            </a:r>
          </a:p>
          <a:p>
            <a:r>
              <a:rPr lang="en-US" sz="2400" dirty="0" smtClean="0"/>
              <a:t> In addition to stripping paint from the wood trim we have </a:t>
            </a:r>
          </a:p>
          <a:p>
            <a:endParaRPr lang="en-US" sz="2400" dirty="0" smtClean="0"/>
          </a:p>
          <a:p>
            <a:pPr marL="285750" indent="-285750">
              <a:buFont typeface="Arial" panose="020B0604020202020204" pitchFamily="34" charset="0"/>
              <a:buChar char="•"/>
            </a:pPr>
            <a:r>
              <a:rPr lang="en-US" sz="2400" dirty="0" smtClean="0"/>
              <a:t>Refinished the Douglas fir wood floors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Replaced brick tile Hearth and entry way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Stripped paint from a large louver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Replaced the living room windows on the north and west side of the room</a:t>
            </a:r>
            <a:endParaRPr lang="en-US" sz="2400" dirty="0"/>
          </a:p>
        </p:txBody>
      </p:sp>
    </p:spTree>
    <p:extLst>
      <p:ext uri="{BB962C8B-B14F-4D97-AF65-F5344CB8AC3E}">
        <p14:creationId xmlns:p14="http://schemas.microsoft.com/office/powerpoint/2010/main" val="3003713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533400"/>
            <a:ext cx="5410200" cy="5715953"/>
          </a:xfrm>
          <a:prstGeom prst="rect">
            <a:avLst/>
          </a:prstGeom>
        </p:spPr>
      </p:pic>
    </p:spTree>
    <p:extLst>
      <p:ext uri="{BB962C8B-B14F-4D97-AF65-F5344CB8AC3E}">
        <p14:creationId xmlns:p14="http://schemas.microsoft.com/office/powerpoint/2010/main" val="2555974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91400" cy="5562600"/>
          </a:xfrm>
          <a:prstGeom prst="rect">
            <a:avLst/>
          </a:prstGeom>
        </p:spPr>
      </p:pic>
    </p:spTree>
    <p:extLst>
      <p:ext uri="{BB962C8B-B14F-4D97-AF65-F5344CB8AC3E}">
        <p14:creationId xmlns:p14="http://schemas.microsoft.com/office/powerpoint/2010/main" val="403113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91200"/>
          </a:xfrm>
        </p:spPr>
        <p:txBody>
          <a:bodyPr>
            <a:normAutofit fontScale="92500" lnSpcReduction="10000"/>
          </a:bodyPr>
          <a:lstStyle/>
          <a:p>
            <a:r>
              <a:rPr lang="en-US" dirty="0" smtClean="0"/>
              <a:t>Ruth grew up in Midland and came to know Alden Dow homes as a child.</a:t>
            </a:r>
          </a:p>
          <a:p>
            <a:r>
              <a:rPr lang="en-US" dirty="0" smtClean="0"/>
              <a:t>Her Dad built an Alden Dow designed home on Applewood Rd in 1950’s</a:t>
            </a:r>
          </a:p>
          <a:p>
            <a:r>
              <a:rPr lang="en-US" dirty="0" smtClean="0"/>
              <a:t>Later her Mom stripped all of paint off the oak trim on a colonial home on West Park Drive and then restored a Mid-century modern home on Leeway Dr. to its original condition.</a:t>
            </a:r>
          </a:p>
          <a:p>
            <a:r>
              <a:rPr lang="en-US" dirty="0" smtClean="0"/>
              <a:t>We have owned four homes in our married life and renovated – to some degree all of them.</a:t>
            </a:r>
          </a:p>
          <a:p>
            <a:r>
              <a:rPr lang="en-US" dirty="0" smtClean="0"/>
              <a:t>None as challenging or rewarding as the Howard Ball residence</a:t>
            </a:r>
          </a:p>
          <a:p>
            <a:endParaRPr lang="en-US" dirty="0"/>
          </a:p>
        </p:txBody>
      </p:sp>
    </p:spTree>
    <p:extLst>
      <p:ext uri="{BB962C8B-B14F-4D97-AF65-F5344CB8AC3E}">
        <p14:creationId xmlns:p14="http://schemas.microsoft.com/office/powerpoint/2010/main" val="4063092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91400" cy="5486400"/>
          </a:xfrm>
          <a:prstGeom prst="rect">
            <a:avLst/>
          </a:prstGeom>
        </p:spPr>
      </p:pic>
    </p:spTree>
    <p:extLst>
      <p:ext uri="{BB962C8B-B14F-4D97-AF65-F5344CB8AC3E}">
        <p14:creationId xmlns:p14="http://schemas.microsoft.com/office/powerpoint/2010/main" val="1745319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152400"/>
            <a:ext cx="5143500" cy="6477000"/>
          </a:xfrm>
          <a:prstGeom prst="rect">
            <a:avLst/>
          </a:prstGeom>
        </p:spPr>
      </p:pic>
    </p:spTree>
    <p:extLst>
      <p:ext uri="{BB962C8B-B14F-4D97-AF65-F5344CB8AC3E}">
        <p14:creationId xmlns:p14="http://schemas.microsoft.com/office/powerpoint/2010/main" val="32681492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1257" y="846160"/>
            <a:ext cx="4747904" cy="4776717"/>
          </a:xfrm>
          <a:prstGeom prst="rect">
            <a:avLst/>
          </a:prstGeom>
        </p:spPr>
      </p:pic>
    </p:spTree>
    <p:extLst>
      <p:ext uri="{BB962C8B-B14F-4D97-AF65-F5344CB8AC3E}">
        <p14:creationId xmlns:p14="http://schemas.microsoft.com/office/powerpoint/2010/main" val="3553696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228600"/>
            <a:ext cx="5143500" cy="6324600"/>
          </a:xfrm>
          <a:prstGeom prst="rect">
            <a:avLst/>
          </a:prstGeom>
        </p:spPr>
      </p:pic>
    </p:spTree>
    <p:extLst>
      <p:ext uri="{BB962C8B-B14F-4D97-AF65-F5344CB8AC3E}">
        <p14:creationId xmlns:p14="http://schemas.microsoft.com/office/powerpoint/2010/main" val="2254301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228600"/>
            <a:ext cx="5143500" cy="6400800"/>
          </a:xfrm>
          <a:prstGeom prst="rect">
            <a:avLst/>
          </a:prstGeom>
        </p:spPr>
      </p:pic>
    </p:spTree>
    <p:extLst>
      <p:ext uri="{BB962C8B-B14F-4D97-AF65-F5344CB8AC3E}">
        <p14:creationId xmlns:p14="http://schemas.microsoft.com/office/powerpoint/2010/main" val="3361002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527629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8178800" cy="6134100"/>
          </a:xfrm>
          <a:prstGeom prst="rect">
            <a:avLst/>
          </a:prstGeom>
        </p:spPr>
      </p:pic>
    </p:spTree>
    <p:extLst>
      <p:ext uri="{BB962C8B-B14F-4D97-AF65-F5344CB8AC3E}">
        <p14:creationId xmlns:p14="http://schemas.microsoft.com/office/powerpoint/2010/main" val="3520378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31925" y="1108075"/>
            <a:ext cx="6223000" cy="4667250"/>
          </a:xfrm>
          <a:prstGeom prst="rect">
            <a:avLst/>
          </a:prstGeom>
        </p:spPr>
      </p:pic>
    </p:spTree>
    <p:extLst>
      <p:ext uri="{BB962C8B-B14F-4D97-AF65-F5344CB8AC3E}">
        <p14:creationId xmlns:p14="http://schemas.microsoft.com/office/powerpoint/2010/main" val="497759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19836"/>
            <a:ext cx="7391400" cy="5562600"/>
          </a:xfrm>
          <a:prstGeom prst="rect">
            <a:avLst/>
          </a:prstGeom>
        </p:spPr>
      </p:pic>
    </p:spTree>
    <p:extLst>
      <p:ext uri="{BB962C8B-B14F-4D97-AF65-F5344CB8AC3E}">
        <p14:creationId xmlns:p14="http://schemas.microsoft.com/office/powerpoint/2010/main" val="894001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590180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566" y="1143000"/>
            <a:ext cx="8229600" cy="4525963"/>
          </a:xfrm>
        </p:spPr>
        <p:txBody>
          <a:bodyPr>
            <a:normAutofit fontScale="85000" lnSpcReduction="20000"/>
          </a:bodyPr>
          <a:lstStyle/>
          <a:p>
            <a:r>
              <a:rPr lang="en-US" dirty="0" smtClean="0"/>
              <a:t>One thing we feel we have learned about Mr. Dow’s design philosophy is that although he had his style, he also felt the home owner should have some say and independence in design decisions as well.</a:t>
            </a:r>
          </a:p>
          <a:p>
            <a:endParaRPr lang="en-US" dirty="0"/>
          </a:p>
          <a:p>
            <a:r>
              <a:rPr lang="en-US" dirty="0" smtClean="0"/>
              <a:t>Some people like painted wood work and more color – our vision was to bring back the beauty of the natural wood as much as possible throughout the inside and outside, and to mute some of the colors in the other finishes.  </a:t>
            </a:r>
          </a:p>
          <a:p>
            <a:pPr marL="0" indent="0">
              <a:buNone/>
            </a:pPr>
            <a:endParaRPr lang="en-US" dirty="0" smtClean="0"/>
          </a:p>
          <a:p>
            <a:r>
              <a:rPr lang="en-US" dirty="0" smtClean="0"/>
              <a:t>Instead bring those colors back with furnishings</a:t>
            </a:r>
            <a:endParaRPr lang="en-US" dirty="0"/>
          </a:p>
        </p:txBody>
      </p:sp>
      <p:sp>
        <p:nvSpPr>
          <p:cNvPr id="5" name="Rectangle 4"/>
          <p:cNvSpPr/>
          <p:nvPr/>
        </p:nvSpPr>
        <p:spPr>
          <a:xfrm>
            <a:off x="3352800" y="324662"/>
            <a:ext cx="2525132" cy="646331"/>
          </a:xfrm>
          <a:prstGeom prst="rect">
            <a:avLst/>
          </a:prstGeom>
        </p:spPr>
        <p:txBody>
          <a:bodyPr wrap="square">
            <a:spAutoFit/>
          </a:bodyPr>
          <a:lstStyle/>
          <a:p>
            <a:pPr lvl="0"/>
            <a:r>
              <a:rPr lang="en-US" sz="3600" dirty="0">
                <a:solidFill>
                  <a:prstClr val="black"/>
                </a:solidFill>
              </a:rPr>
              <a:t>OUR </a:t>
            </a:r>
            <a:r>
              <a:rPr lang="en-US" sz="3600" dirty="0" smtClean="0">
                <a:solidFill>
                  <a:prstClr val="black"/>
                </a:solidFill>
              </a:rPr>
              <a:t>VISION</a:t>
            </a:r>
            <a:endParaRPr lang="en-US" sz="3600" dirty="0">
              <a:solidFill>
                <a:prstClr val="black"/>
              </a:solidFill>
            </a:endParaRPr>
          </a:p>
        </p:txBody>
      </p:sp>
    </p:spTree>
    <p:extLst>
      <p:ext uri="{BB962C8B-B14F-4D97-AF65-F5344CB8AC3E}">
        <p14:creationId xmlns:p14="http://schemas.microsoft.com/office/powerpoint/2010/main" val="37360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2298638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04800"/>
            <a:ext cx="6248400" cy="6172200"/>
          </a:xfrm>
          <a:prstGeom prst="rect">
            <a:avLst/>
          </a:prstGeom>
        </p:spPr>
      </p:pic>
    </p:spTree>
    <p:extLst>
      <p:ext uri="{BB962C8B-B14F-4D97-AF65-F5344CB8AC3E}">
        <p14:creationId xmlns:p14="http://schemas.microsoft.com/office/powerpoint/2010/main" val="433488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57200"/>
            <a:ext cx="7848600" cy="5886450"/>
          </a:xfrm>
          <a:prstGeom prst="rect">
            <a:avLst/>
          </a:prstGeom>
        </p:spPr>
      </p:pic>
    </p:spTree>
    <p:extLst>
      <p:ext uri="{BB962C8B-B14F-4D97-AF65-F5344CB8AC3E}">
        <p14:creationId xmlns:p14="http://schemas.microsoft.com/office/powerpoint/2010/main" val="279762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4224466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562600"/>
          </a:xfrm>
          <a:prstGeom prst="rect">
            <a:avLst/>
          </a:prstGeom>
        </p:spPr>
      </p:pic>
    </p:spTree>
    <p:extLst>
      <p:ext uri="{BB962C8B-B14F-4D97-AF65-F5344CB8AC3E}">
        <p14:creationId xmlns:p14="http://schemas.microsoft.com/office/powerpoint/2010/main" val="2543703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685800"/>
            <a:ext cx="7239000" cy="5562600"/>
          </a:xfrm>
          <a:prstGeom prst="rect">
            <a:avLst/>
          </a:prstGeom>
        </p:spPr>
      </p:pic>
    </p:spTree>
    <p:extLst>
      <p:ext uri="{BB962C8B-B14F-4D97-AF65-F5344CB8AC3E}">
        <p14:creationId xmlns:p14="http://schemas.microsoft.com/office/powerpoint/2010/main" val="38513697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15138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381000"/>
            <a:ext cx="4724400" cy="6299200"/>
          </a:xfrm>
          <a:prstGeom prst="rect">
            <a:avLst/>
          </a:prstGeom>
        </p:spPr>
      </p:pic>
    </p:spTree>
    <p:extLst>
      <p:ext uri="{BB962C8B-B14F-4D97-AF65-F5344CB8AC3E}">
        <p14:creationId xmlns:p14="http://schemas.microsoft.com/office/powerpoint/2010/main" val="19027666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81000"/>
            <a:ext cx="4572000" cy="6096000"/>
          </a:xfrm>
          <a:prstGeom prst="rect">
            <a:avLst/>
          </a:prstGeom>
        </p:spPr>
      </p:pic>
    </p:spTree>
    <p:extLst>
      <p:ext uri="{BB962C8B-B14F-4D97-AF65-F5344CB8AC3E}">
        <p14:creationId xmlns:p14="http://schemas.microsoft.com/office/powerpoint/2010/main" val="658107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254935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5011523"/>
          </a:xfrm>
        </p:spPr>
        <p:txBody>
          <a:bodyPr>
            <a:normAutofit fontScale="70000" lnSpcReduction="20000"/>
          </a:bodyPr>
          <a:lstStyle/>
          <a:p>
            <a:r>
              <a:rPr lang="en-US" dirty="0" smtClean="0"/>
              <a:t>We purchased the home in May 2016. </a:t>
            </a:r>
          </a:p>
          <a:p>
            <a:r>
              <a:rPr lang="en-US" dirty="0" smtClean="0"/>
              <a:t>All of the woodwork in both second floor bedrooms, the living room, dining </a:t>
            </a:r>
            <a:r>
              <a:rPr lang="en-US" dirty="0"/>
              <a:t>room, </a:t>
            </a:r>
            <a:r>
              <a:rPr lang="en-US" dirty="0" smtClean="0"/>
              <a:t>and den had been painted to some degree.  </a:t>
            </a:r>
          </a:p>
          <a:p>
            <a:r>
              <a:rPr lang="en-US" dirty="0" smtClean="0"/>
              <a:t>The living room and second floors rooms were carpeted (as they originally were), but had douglas fir flooring beneath.</a:t>
            </a:r>
          </a:p>
          <a:p>
            <a:r>
              <a:rPr lang="en-US" dirty="0" smtClean="0"/>
              <a:t>Ruth began on the second floor stripping all of the wood work, while living on the first floor.  </a:t>
            </a:r>
          </a:p>
          <a:p>
            <a:r>
              <a:rPr lang="en-US" dirty="0" smtClean="0"/>
              <a:t>Ruth did some work on the outside in the summer, then returned to the finish the second floor through the winter of 2016/17</a:t>
            </a:r>
          </a:p>
          <a:p>
            <a:r>
              <a:rPr lang="en-US" dirty="0" smtClean="0"/>
              <a:t>Last April we again moved outside and worked on the den and dining room intermittently.</a:t>
            </a:r>
          </a:p>
          <a:p>
            <a:r>
              <a:rPr lang="en-US" dirty="0" smtClean="0"/>
              <a:t>In late summer we replaced all of the living room windows and then completed the living room over the winter.</a:t>
            </a:r>
          </a:p>
          <a:p>
            <a:r>
              <a:rPr lang="en-US" dirty="0" smtClean="0"/>
              <a:t>We’ll move outside and hopefully complete the outside this summer and fall </a:t>
            </a:r>
            <a:endParaRPr lang="en-US" dirty="0"/>
          </a:p>
          <a:p>
            <a:endParaRPr lang="en-US" dirty="0"/>
          </a:p>
        </p:txBody>
      </p:sp>
      <p:sp>
        <p:nvSpPr>
          <p:cNvPr id="2" name="TextBox 1"/>
          <p:cNvSpPr txBox="1"/>
          <p:nvPr/>
        </p:nvSpPr>
        <p:spPr>
          <a:xfrm>
            <a:off x="769182" y="297222"/>
            <a:ext cx="7444795" cy="707886"/>
          </a:xfrm>
          <a:prstGeom prst="rect">
            <a:avLst/>
          </a:prstGeom>
          <a:noFill/>
        </p:spPr>
        <p:txBody>
          <a:bodyPr wrap="none" rtlCol="0" anchor="b" anchorCtr="1">
            <a:spAutoFit/>
          </a:bodyPr>
          <a:lstStyle/>
          <a:p>
            <a:pPr algn="ctr"/>
            <a:r>
              <a:rPr lang="en-US" sz="4000" dirty="0" smtClean="0"/>
              <a:t>INTERIOR CONDITIONS/PRIORITIES</a:t>
            </a:r>
            <a:endParaRPr lang="en-US" sz="4000" dirty="0"/>
          </a:p>
        </p:txBody>
      </p:sp>
    </p:spTree>
    <p:extLst>
      <p:ext uri="{BB962C8B-B14F-4D97-AF65-F5344CB8AC3E}">
        <p14:creationId xmlns:p14="http://schemas.microsoft.com/office/powerpoint/2010/main" val="36756964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3758048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0" y="279400"/>
            <a:ext cx="4762500" cy="6350000"/>
          </a:xfrm>
          <a:prstGeom prst="rect">
            <a:avLst/>
          </a:prstGeom>
        </p:spPr>
      </p:pic>
    </p:spTree>
    <p:extLst>
      <p:ext uri="{BB962C8B-B14F-4D97-AF65-F5344CB8AC3E}">
        <p14:creationId xmlns:p14="http://schemas.microsoft.com/office/powerpoint/2010/main" val="2897745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143000"/>
            <a:ext cx="7391400" cy="5334000"/>
          </a:xfrm>
          <a:prstGeom prst="rect">
            <a:avLst/>
          </a:prstGeom>
        </p:spPr>
      </p:pic>
      <p:sp>
        <p:nvSpPr>
          <p:cNvPr id="3" name="TextBox 2"/>
          <p:cNvSpPr txBox="1"/>
          <p:nvPr/>
        </p:nvSpPr>
        <p:spPr>
          <a:xfrm>
            <a:off x="3015018" y="228599"/>
            <a:ext cx="2582887" cy="646331"/>
          </a:xfrm>
          <a:prstGeom prst="rect">
            <a:avLst/>
          </a:prstGeom>
          <a:noFill/>
        </p:spPr>
        <p:txBody>
          <a:bodyPr wrap="none" rtlCol="0">
            <a:spAutoFit/>
          </a:bodyPr>
          <a:lstStyle/>
          <a:p>
            <a:r>
              <a:rPr lang="en-US" sz="3600" dirty="0" smtClean="0"/>
              <a:t>Dining Room</a:t>
            </a:r>
            <a:endParaRPr lang="en-US" sz="3600" dirty="0"/>
          </a:p>
        </p:txBody>
      </p:sp>
    </p:spTree>
    <p:extLst>
      <p:ext uri="{BB962C8B-B14F-4D97-AF65-F5344CB8AC3E}">
        <p14:creationId xmlns:p14="http://schemas.microsoft.com/office/powerpoint/2010/main" val="31898053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562600"/>
          </a:xfrm>
          <a:prstGeom prst="rect">
            <a:avLst/>
          </a:prstGeom>
        </p:spPr>
      </p:pic>
    </p:spTree>
    <p:extLst>
      <p:ext uri="{BB962C8B-B14F-4D97-AF65-F5344CB8AC3E}">
        <p14:creationId xmlns:p14="http://schemas.microsoft.com/office/powerpoint/2010/main" val="37841360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8600"/>
            <a:ext cx="5486400" cy="6248400"/>
          </a:xfrm>
          <a:prstGeom prst="rect">
            <a:avLst/>
          </a:prstGeom>
        </p:spPr>
      </p:pic>
    </p:spTree>
    <p:extLst>
      <p:ext uri="{BB962C8B-B14F-4D97-AF65-F5344CB8AC3E}">
        <p14:creationId xmlns:p14="http://schemas.microsoft.com/office/powerpoint/2010/main" val="25068497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85800"/>
            <a:ext cx="7391400" cy="5562600"/>
          </a:xfrm>
          <a:prstGeom prst="rect">
            <a:avLst/>
          </a:prstGeom>
        </p:spPr>
      </p:pic>
    </p:spTree>
    <p:extLst>
      <p:ext uri="{BB962C8B-B14F-4D97-AF65-F5344CB8AC3E}">
        <p14:creationId xmlns:p14="http://schemas.microsoft.com/office/powerpoint/2010/main" val="1525960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8600"/>
            <a:ext cx="5486400" cy="6400800"/>
          </a:xfrm>
          <a:prstGeom prst="rect">
            <a:avLst/>
          </a:prstGeom>
        </p:spPr>
      </p:pic>
    </p:spTree>
    <p:extLst>
      <p:ext uri="{BB962C8B-B14F-4D97-AF65-F5344CB8AC3E}">
        <p14:creationId xmlns:p14="http://schemas.microsoft.com/office/powerpoint/2010/main" val="3206311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6800"/>
            <a:ext cx="7373813" cy="5550542"/>
          </a:xfrm>
          <a:prstGeom prst="rect">
            <a:avLst/>
          </a:prstGeom>
        </p:spPr>
      </p:pic>
      <p:sp>
        <p:nvSpPr>
          <p:cNvPr id="3" name="TextBox 2"/>
          <p:cNvSpPr txBox="1"/>
          <p:nvPr/>
        </p:nvSpPr>
        <p:spPr>
          <a:xfrm>
            <a:off x="3962400" y="172871"/>
            <a:ext cx="1109599" cy="769441"/>
          </a:xfrm>
          <a:prstGeom prst="rect">
            <a:avLst/>
          </a:prstGeom>
          <a:noFill/>
        </p:spPr>
        <p:txBody>
          <a:bodyPr wrap="none" rtlCol="0">
            <a:spAutoFit/>
          </a:bodyPr>
          <a:lstStyle/>
          <a:p>
            <a:r>
              <a:rPr lang="en-US" sz="4400" dirty="0" smtClean="0"/>
              <a:t>Den</a:t>
            </a:r>
            <a:endParaRPr lang="en-US" sz="4400" dirty="0"/>
          </a:p>
        </p:txBody>
      </p:sp>
    </p:spTree>
    <p:extLst>
      <p:ext uri="{BB962C8B-B14F-4D97-AF65-F5344CB8AC3E}">
        <p14:creationId xmlns:p14="http://schemas.microsoft.com/office/powerpoint/2010/main" val="41586269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8600"/>
            <a:ext cx="5486400" cy="6451600"/>
          </a:xfrm>
          <a:prstGeom prst="rect">
            <a:avLst/>
          </a:prstGeom>
        </p:spPr>
      </p:pic>
    </p:spTree>
    <p:extLst>
      <p:ext uri="{BB962C8B-B14F-4D97-AF65-F5344CB8AC3E}">
        <p14:creationId xmlns:p14="http://schemas.microsoft.com/office/powerpoint/2010/main" val="4086683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9" y="-15922"/>
            <a:ext cx="4419600" cy="5715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09" y="914400"/>
            <a:ext cx="4702790" cy="5943600"/>
          </a:xfrm>
          <a:prstGeom prst="rect">
            <a:avLst/>
          </a:prstGeom>
        </p:spPr>
      </p:pic>
    </p:spTree>
    <p:extLst>
      <p:ext uri="{BB962C8B-B14F-4D97-AF65-F5344CB8AC3E}">
        <p14:creationId xmlns:p14="http://schemas.microsoft.com/office/powerpoint/2010/main" val="1896232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05400"/>
          </a:xfrm>
        </p:spPr>
        <p:txBody>
          <a:bodyPr>
            <a:noAutofit/>
          </a:bodyPr>
          <a:lstStyle/>
          <a:p>
            <a:r>
              <a:rPr lang="en-US" sz="1800" dirty="0" smtClean="0"/>
              <a:t>For the inside woodwork, I used a combination of chemical stripping and sanding to remove the existing paint or stain.</a:t>
            </a:r>
          </a:p>
          <a:p>
            <a:pPr marL="0" indent="0">
              <a:buNone/>
            </a:pPr>
            <a:endParaRPr lang="en-US" sz="1800" dirty="0" smtClean="0"/>
          </a:p>
          <a:p>
            <a:r>
              <a:rPr lang="en-US" sz="1800" dirty="0" smtClean="0"/>
              <a:t>JASCO </a:t>
            </a:r>
            <a:r>
              <a:rPr lang="en-US" sz="1800" dirty="0"/>
              <a:t>Premium Paint and Epoxy Remover </a:t>
            </a:r>
            <a:r>
              <a:rPr lang="en-US" sz="1800" dirty="0" smtClean="0"/>
              <a:t>JASCO was applied to the painted wood surfaces</a:t>
            </a:r>
            <a:r>
              <a:rPr lang="en-US" sz="1800" dirty="0"/>
              <a:t>,</a:t>
            </a:r>
            <a:r>
              <a:rPr lang="en-US" sz="1800" dirty="0" smtClean="0"/>
              <a:t> </a:t>
            </a:r>
            <a:r>
              <a:rPr lang="en-US" sz="1800" dirty="0"/>
              <a:t>wait for it to bubble up then scrape it off,  keep going until you </a:t>
            </a:r>
            <a:r>
              <a:rPr lang="en-US" sz="1800" dirty="0" smtClean="0"/>
              <a:t>can’t </a:t>
            </a:r>
            <a:r>
              <a:rPr lang="en-US" sz="1800" dirty="0"/>
              <a:t>get any more off.  Be careful not to gouge the wood.  Fir is easy to gouge.  </a:t>
            </a:r>
            <a:endParaRPr lang="en-US" sz="1800" dirty="0" smtClean="0"/>
          </a:p>
          <a:p>
            <a:pPr marL="0" indent="0">
              <a:buNone/>
            </a:pPr>
            <a:endParaRPr lang="en-US" sz="1800" dirty="0"/>
          </a:p>
          <a:p>
            <a:r>
              <a:rPr lang="en-US" sz="1800" dirty="0" smtClean="0"/>
              <a:t>Stripping </a:t>
            </a:r>
            <a:r>
              <a:rPr lang="en-US" sz="1800" dirty="0"/>
              <a:t>wood should be done during warm weather.  You must have cross </a:t>
            </a:r>
            <a:r>
              <a:rPr lang="en-US" sz="1800" dirty="0" smtClean="0"/>
              <a:t>ventilation.  We used fans </a:t>
            </a:r>
            <a:r>
              <a:rPr lang="en-US" sz="1800" dirty="0"/>
              <a:t>to bring air in and out across the work area.  Wear a mask inside and heavy gloves.  If your hands begin to tingle, change gloves.  This chemical </a:t>
            </a:r>
            <a:r>
              <a:rPr lang="en-US" sz="1800" dirty="0" smtClean="0"/>
              <a:t>evaporates</a:t>
            </a:r>
          </a:p>
          <a:p>
            <a:pPr marL="0" indent="0">
              <a:buNone/>
            </a:pPr>
            <a:endParaRPr lang="en-US" sz="1800" dirty="0" smtClean="0"/>
          </a:p>
          <a:p>
            <a:r>
              <a:rPr lang="en-US" sz="1800" dirty="0"/>
              <a:t>After completing the </a:t>
            </a:r>
            <a:r>
              <a:rPr lang="en-US" sz="1800" dirty="0" smtClean="0"/>
              <a:t>stripping  </a:t>
            </a:r>
            <a:r>
              <a:rPr lang="en-US" sz="1800" dirty="0"/>
              <a:t>– </a:t>
            </a:r>
            <a:r>
              <a:rPr lang="en-US" sz="1800" dirty="0" smtClean="0"/>
              <a:t> I used an orbital sander </a:t>
            </a:r>
            <a:r>
              <a:rPr lang="en-US" sz="1800" dirty="0"/>
              <a:t> </a:t>
            </a:r>
            <a:r>
              <a:rPr lang="en-US" sz="1800" dirty="0" smtClean="0"/>
              <a:t>to complete the preparation –  starting </a:t>
            </a:r>
            <a:r>
              <a:rPr lang="en-US" sz="1800" dirty="0"/>
              <a:t>with 40 grit, then 80, 120, 150 and 200.  </a:t>
            </a:r>
            <a:endParaRPr lang="en-US" sz="1800" dirty="0" smtClean="0"/>
          </a:p>
          <a:p>
            <a:endParaRPr lang="en-US" sz="1800" dirty="0" smtClean="0"/>
          </a:p>
        </p:txBody>
      </p:sp>
      <p:sp>
        <p:nvSpPr>
          <p:cNvPr id="4" name="TextBox 3"/>
          <p:cNvSpPr txBox="1"/>
          <p:nvPr/>
        </p:nvSpPr>
        <p:spPr>
          <a:xfrm>
            <a:off x="1230573" y="359391"/>
            <a:ext cx="6035435" cy="646331"/>
          </a:xfrm>
          <a:prstGeom prst="rect">
            <a:avLst/>
          </a:prstGeom>
          <a:noFill/>
        </p:spPr>
        <p:txBody>
          <a:bodyPr wrap="none" rtlCol="0">
            <a:spAutoFit/>
          </a:bodyPr>
          <a:lstStyle/>
          <a:p>
            <a:r>
              <a:rPr lang="en-US" sz="3600" dirty="0" smtClean="0"/>
              <a:t>Inside Paint Refinishing Process</a:t>
            </a:r>
            <a:endParaRPr lang="en-US" sz="3600" dirty="0"/>
          </a:p>
        </p:txBody>
      </p:sp>
    </p:spTree>
    <p:extLst>
      <p:ext uri="{BB962C8B-B14F-4D97-AF65-F5344CB8AC3E}">
        <p14:creationId xmlns:p14="http://schemas.microsoft.com/office/powerpoint/2010/main" val="39276597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13355286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77800"/>
            <a:ext cx="5486400" cy="6375400"/>
          </a:xfrm>
          <a:prstGeom prst="rect">
            <a:avLst/>
          </a:prstGeom>
        </p:spPr>
      </p:pic>
    </p:spTree>
    <p:extLst>
      <p:ext uri="{BB962C8B-B14F-4D97-AF65-F5344CB8AC3E}">
        <p14:creationId xmlns:p14="http://schemas.microsoft.com/office/powerpoint/2010/main" val="4272234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04800"/>
            <a:ext cx="5486400" cy="6324600"/>
          </a:xfrm>
          <a:prstGeom prst="rect">
            <a:avLst/>
          </a:prstGeom>
        </p:spPr>
      </p:pic>
    </p:spTree>
    <p:extLst>
      <p:ext uri="{BB962C8B-B14F-4D97-AF65-F5344CB8AC3E}">
        <p14:creationId xmlns:p14="http://schemas.microsoft.com/office/powerpoint/2010/main" val="2809557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86400" cy="6096000"/>
          </a:xfrm>
          <a:prstGeom prst="rect">
            <a:avLst/>
          </a:prstGeom>
        </p:spPr>
      </p:pic>
    </p:spTree>
    <p:extLst>
      <p:ext uri="{BB962C8B-B14F-4D97-AF65-F5344CB8AC3E}">
        <p14:creationId xmlns:p14="http://schemas.microsoft.com/office/powerpoint/2010/main" val="1561502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0681" y="167872"/>
            <a:ext cx="1902637" cy="769441"/>
          </a:xfrm>
          <a:prstGeom prst="rect">
            <a:avLst/>
          </a:prstGeom>
          <a:noFill/>
        </p:spPr>
        <p:txBody>
          <a:bodyPr wrap="none" rtlCol="0">
            <a:spAutoFit/>
          </a:bodyPr>
          <a:lstStyle/>
          <a:p>
            <a:r>
              <a:rPr lang="en-US" sz="4400" dirty="0" smtClean="0"/>
              <a:t>Kitchen</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937314"/>
            <a:ext cx="5181600" cy="5562600"/>
          </a:xfrm>
          <a:prstGeom prst="rect">
            <a:avLst/>
          </a:prstGeom>
        </p:spPr>
      </p:pic>
    </p:spTree>
    <p:extLst>
      <p:ext uri="{BB962C8B-B14F-4D97-AF65-F5344CB8AC3E}">
        <p14:creationId xmlns:p14="http://schemas.microsoft.com/office/powerpoint/2010/main" val="1460841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86400" cy="6172200"/>
          </a:xfrm>
          <a:prstGeom prst="rect">
            <a:avLst/>
          </a:prstGeom>
        </p:spPr>
      </p:pic>
    </p:spTree>
    <p:extLst>
      <p:ext uri="{BB962C8B-B14F-4D97-AF65-F5344CB8AC3E}">
        <p14:creationId xmlns:p14="http://schemas.microsoft.com/office/powerpoint/2010/main" val="32450163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8601"/>
            <a:ext cx="5486400" cy="6375042"/>
          </a:xfrm>
          <a:prstGeom prst="rect">
            <a:avLst/>
          </a:prstGeom>
        </p:spPr>
      </p:pic>
    </p:spTree>
    <p:extLst>
      <p:ext uri="{BB962C8B-B14F-4D97-AF65-F5344CB8AC3E}">
        <p14:creationId xmlns:p14="http://schemas.microsoft.com/office/powerpoint/2010/main" val="35127629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7150" y="122733"/>
            <a:ext cx="3349700" cy="769441"/>
          </a:xfrm>
          <a:prstGeom prst="rect">
            <a:avLst/>
          </a:prstGeom>
          <a:noFill/>
        </p:spPr>
        <p:txBody>
          <a:bodyPr wrap="none" rtlCol="0">
            <a:spAutoFit/>
          </a:bodyPr>
          <a:lstStyle/>
          <a:p>
            <a:pPr algn="ctr"/>
            <a:r>
              <a:rPr lang="en-US" sz="4400" dirty="0" smtClean="0"/>
              <a:t>Exterior Work</a:t>
            </a:r>
            <a:endParaRPr lang="en-US" sz="4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14400"/>
            <a:ext cx="7315200" cy="5715000"/>
          </a:xfrm>
          <a:prstGeom prst="rect">
            <a:avLst/>
          </a:prstGeom>
        </p:spPr>
      </p:pic>
    </p:spTree>
    <p:extLst>
      <p:ext uri="{BB962C8B-B14F-4D97-AF65-F5344CB8AC3E}">
        <p14:creationId xmlns:p14="http://schemas.microsoft.com/office/powerpoint/2010/main" val="745088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2928" y="1211154"/>
            <a:ext cx="8001000"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Start with JASCO Premium Paint and Epoxy Remover.  About $29/gallon $1 cheaper at Lowes than Home Depot. </a:t>
            </a:r>
          </a:p>
          <a:p>
            <a:endParaRPr lang="en-US" dirty="0" smtClean="0"/>
          </a:p>
          <a:p>
            <a:pPr marL="285750" indent="-285750">
              <a:buFont typeface="Arial" panose="020B0604020202020204" pitchFamily="34" charset="0"/>
              <a:buChar char="•"/>
            </a:pPr>
            <a:r>
              <a:rPr lang="en-US" dirty="0" smtClean="0"/>
              <a:t>Paint it over the board and wait for it to  bubble up, find your favorite stripping blade and scrape the paint (always wear gloves) into  a cardboard box or onto newspaper.  Don’t scrape too hard or you’ll gouge the wood.</a:t>
            </a:r>
          </a:p>
          <a:p>
            <a:endParaRPr lang="en-US" dirty="0" smtClean="0"/>
          </a:p>
          <a:p>
            <a:pPr marL="285750" indent="-285750">
              <a:buFont typeface="Arial" panose="020B0604020202020204" pitchFamily="34" charset="0"/>
              <a:buChar char="•"/>
            </a:pPr>
            <a:r>
              <a:rPr lang="en-US" dirty="0" smtClean="0"/>
              <a:t>The first couple coats come off one at a time unfortunately.  Get down to almost bare wood . </a:t>
            </a:r>
          </a:p>
          <a:p>
            <a:endParaRPr lang="en-US" dirty="0" smtClean="0"/>
          </a:p>
          <a:p>
            <a:pPr marL="285750" indent="-285750">
              <a:buFont typeface="Arial" panose="020B0604020202020204" pitchFamily="34" charset="0"/>
              <a:buChar char="•"/>
            </a:pPr>
            <a:r>
              <a:rPr lang="en-US" dirty="0" smtClean="0"/>
              <a:t>Use Denatured Alcohol and fine steel wool or a brass brush to get remainder.  </a:t>
            </a:r>
          </a:p>
          <a:p>
            <a:endParaRPr lang="en-US" dirty="0" smtClean="0"/>
          </a:p>
          <a:p>
            <a:pPr marL="285750" indent="-285750">
              <a:buFont typeface="Arial" panose="020B0604020202020204" pitchFamily="34" charset="0"/>
              <a:buChar char="•"/>
            </a:pPr>
            <a:r>
              <a:rPr lang="en-US" dirty="0" smtClean="0"/>
              <a:t>Sanded everything.  Some of the green needed sanding with 40 grit although it is hard to remove every sanding mark if you use this grit.  It does get all the paint, though. </a:t>
            </a:r>
          </a:p>
          <a:p>
            <a:endParaRPr lang="en-US" dirty="0" smtClean="0"/>
          </a:p>
          <a:p>
            <a:pPr marL="285750" indent="-285750">
              <a:buFont typeface="Arial" panose="020B0604020202020204" pitchFamily="34" charset="0"/>
              <a:buChar char="•"/>
            </a:pPr>
            <a:r>
              <a:rPr lang="en-US" dirty="0" smtClean="0"/>
              <a:t>Most painters recommend starting with 80 grit then go up to 180 or 220 before applying polyurethane.  </a:t>
            </a:r>
            <a:endParaRPr lang="en-US" dirty="0"/>
          </a:p>
        </p:txBody>
      </p:sp>
      <p:sp>
        <p:nvSpPr>
          <p:cNvPr id="3" name="TextBox 2"/>
          <p:cNvSpPr txBox="1"/>
          <p:nvPr/>
        </p:nvSpPr>
        <p:spPr>
          <a:xfrm>
            <a:off x="990600" y="383795"/>
            <a:ext cx="7247177" cy="769441"/>
          </a:xfrm>
          <a:prstGeom prst="rect">
            <a:avLst/>
          </a:prstGeom>
          <a:noFill/>
        </p:spPr>
        <p:txBody>
          <a:bodyPr wrap="none" rtlCol="0">
            <a:spAutoFit/>
          </a:bodyPr>
          <a:lstStyle/>
          <a:p>
            <a:r>
              <a:rPr lang="en-US" sz="4400" dirty="0" smtClean="0"/>
              <a:t>Exterior Paint Removal Process</a:t>
            </a:r>
            <a:endParaRPr lang="en-US" sz="4400" dirty="0"/>
          </a:p>
        </p:txBody>
      </p:sp>
    </p:spTree>
    <p:extLst>
      <p:ext uri="{BB962C8B-B14F-4D97-AF65-F5344CB8AC3E}">
        <p14:creationId xmlns:p14="http://schemas.microsoft.com/office/powerpoint/2010/main" val="1228393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2928" y="1211154"/>
            <a:ext cx="8001000"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You should dust the sawdust off the surface between grit changes.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 I like my Makita orbital sander best, just need to replace the pads every few months.  Festool makes a nice ($$$$$) detail sander .  Which I’ve used a lot also</a:t>
            </a:r>
          </a:p>
          <a:p>
            <a:endParaRPr lang="en-US" dirty="0" smtClean="0"/>
          </a:p>
          <a:p>
            <a:pPr marL="285750" indent="-285750">
              <a:buFont typeface="Arial" panose="020B0604020202020204" pitchFamily="34" charset="0"/>
              <a:buChar char="•"/>
            </a:pPr>
            <a:r>
              <a:rPr lang="en-US" dirty="0" smtClean="0"/>
              <a:t>For the finish we used what the Home and Studio uses a Sikkens </a:t>
            </a:r>
            <a:r>
              <a:rPr lang="en-US" u="sng" dirty="0" smtClean="0"/>
              <a:t> Cetol  Teak </a:t>
            </a:r>
            <a:r>
              <a:rPr lang="en-US" dirty="0" smtClean="0"/>
              <a:t>for the first coat and then </a:t>
            </a:r>
            <a:r>
              <a:rPr lang="en-US" u="sng" dirty="0" smtClean="0"/>
              <a:t>Cetol 23 Plus RE </a:t>
            </a:r>
            <a:r>
              <a:rPr lang="en-US" dirty="0" smtClean="0"/>
              <a:t>for the top coat.  Both  are sold at ACE Hardware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a:t>
            </a:r>
            <a:r>
              <a:rPr lang="en-US" u="sng" dirty="0" smtClean="0"/>
              <a:t>Cetol 23 Plus RE </a:t>
            </a:r>
            <a:r>
              <a:rPr lang="en-US" dirty="0" smtClean="0"/>
              <a:t>is a maintenance coat that needs to be re-applied every 2-3 years.</a:t>
            </a:r>
          </a:p>
          <a:p>
            <a:endParaRPr lang="en-US" dirty="0" smtClean="0"/>
          </a:p>
          <a:p>
            <a:pPr marL="285750" indent="-285750">
              <a:buFont typeface="Arial" panose="020B0604020202020204" pitchFamily="34" charset="0"/>
              <a:buChar char="•"/>
            </a:pPr>
            <a:r>
              <a:rPr lang="en-US" dirty="0" smtClean="0"/>
              <a:t>I relied heavily on the list of vendors from the Home and Studio for advice.  Howell Painting was particularly helpful.  He visited our home a couple of times and reinforced that we using the right methods</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 of the other vendors from that list were very willing to volunteer their time to come look at our work.</a:t>
            </a:r>
          </a:p>
          <a:p>
            <a:pPr marL="285750" indent="-285750">
              <a:buFont typeface="Arial" panose="020B0604020202020204" pitchFamily="34" charset="0"/>
              <a:buChar char="•"/>
            </a:pPr>
            <a:endParaRPr lang="en-US" dirty="0"/>
          </a:p>
        </p:txBody>
      </p:sp>
      <p:sp>
        <p:nvSpPr>
          <p:cNvPr id="3" name="TextBox 2"/>
          <p:cNvSpPr txBox="1"/>
          <p:nvPr/>
        </p:nvSpPr>
        <p:spPr>
          <a:xfrm>
            <a:off x="1290850" y="397443"/>
            <a:ext cx="6394123" cy="646331"/>
          </a:xfrm>
          <a:prstGeom prst="rect">
            <a:avLst/>
          </a:prstGeom>
          <a:noFill/>
        </p:spPr>
        <p:txBody>
          <a:bodyPr wrap="none" rtlCol="0">
            <a:spAutoFit/>
          </a:bodyPr>
          <a:lstStyle/>
          <a:p>
            <a:r>
              <a:rPr lang="en-US" sz="3600" dirty="0" smtClean="0"/>
              <a:t>Exterior Paint Refinishing Process</a:t>
            </a:r>
            <a:endParaRPr lang="en-US" sz="3600" dirty="0"/>
          </a:p>
        </p:txBody>
      </p:sp>
    </p:spTree>
    <p:extLst>
      <p:ext uri="{BB962C8B-B14F-4D97-AF65-F5344CB8AC3E}">
        <p14:creationId xmlns:p14="http://schemas.microsoft.com/office/powerpoint/2010/main" val="1497757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Inside Paint Refinishing Process</a:t>
            </a:r>
            <a:endParaRPr lang="en-US" sz="3600" dirty="0"/>
          </a:p>
        </p:txBody>
      </p:sp>
      <p:sp>
        <p:nvSpPr>
          <p:cNvPr id="3" name="Content Placeholder 2"/>
          <p:cNvSpPr>
            <a:spLocks noGrp="1"/>
          </p:cNvSpPr>
          <p:nvPr>
            <p:ph idx="1"/>
          </p:nvPr>
        </p:nvSpPr>
        <p:spPr/>
        <p:txBody>
          <a:bodyPr>
            <a:normAutofit/>
          </a:bodyPr>
          <a:lstStyle/>
          <a:p>
            <a:r>
              <a:rPr lang="en-US" sz="1800" dirty="0" smtClean="0"/>
              <a:t>With </a:t>
            </a:r>
            <a:r>
              <a:rPr lang="en-US" sz="1800" dirty="0"/>
              <a:t>the upstairs windows in the hall we had to cut the nails with a small </a:t>
            </a:r>
            <a:r>
              <a:rPr lang="en-US" sz="1800" dirty="0" smtClean="0"/>
              <a:t>saw, </a:t>
            </a:r>
            <a:r>
              <a:rPr lang="en-US" sz="1800" dirty="0"/>
              <a:t>remove the trim </a:t>
            </a:r>
            <a:r>
              <a:rPr lang="en-US" sz="1800" dirty="0" smtClean="0"/>
              <a:t>and </a:t>
            </a:r>
            <a:r>
              <a:rPr lang="en-US" sz="1800" dirty="0"/>
              <a:t>clean and sand </a:t>
            </a:r>
            <a:r>
              <a:rPr lang="en-US" sz="1800" dirty="0" smtClean="0"/>
              <a:t>it; because </a:t>
            </a:r>
            <a:r>
              <a:rPr lang="en-US" sz="1800" dirty="0"/>
              <a:t>the lines of white paint would not come off otherwise.  This worked well and we continue to do it whenever we need to.  </a:t>
            </a:r>
            <a:endParaRPr lang="en-US" sz="1800" dirty="0" smtClean="0"/>
          </a:p>
          <a:p>
            <a:endParaRPr lang="en-US" sz="1800" dirty="0"/>
          </a:p>
          <a:p>
            <a:r>
              <a:rPr lang="en-US" sz="1800" dirty="0" smtClean="0"/>
              <a:t>For the finish we chose a water base polyurethane, </a:t>
            </a:r>
            <a:r>
              <a:rPr lang="en-US" sz="1800" u="sng" dirty="0" smtClean="0"/>
              <a:t>Benjamin Moore’s </a:t>
            </a:r>
            <a:r>
              <a:rPr lang="en-US" sz="1800" u="sng" dirty="0" err="1" smtClean="0"/>
              <a:t>Benwood</a:t>
            </a:r>
            <a:r>
              <a:rPr lang="en-US" sz="1800" u="sng" dirty="0" smtClean="0"/>
              <a:t> Stays Clear </a:t>
            </a:r>
            <a:r>
              <a:rPr lang="en-US" sz="1800" dirty="0" smtClean="0"/>
              <a:t> Acrylic polyurethane.  I used flat to minimize the sheen.</a:t>
            </a:r>
          </a:p>
          <a:p>
            <a:endParaRPr lang="en-US" sz="1800" dirty="0" smtClean="0"/>
          </a:p>
          <a:p>
            <a:r>
              <a:rPr lang="en-US" sz="1800" dirty="0" smtClean="0"/>
              <a:t>I applied 3 to 4 coats, lightly sanding between coats.  I have used both brush on and wipe on with a clean cloth. For applying the finish.</a:t>
            </a:r>
            <a:endParaRPr lang="en-US" sz="1800" dirty="0"/>
          </a:p>
        </p:txBody>
      </p:sp>
    </p:spTree>
    <p:extLst>
      <p:ext uri="{BB962C8B-B14F-4D97-AF65-F5344CB8AC3E}">
        <p14:creationId xmlns:p14="http://schemas.microsoft.com/office/powerpoint/2010/main" val="1636960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8600"/>
            <a:ext cx="5486400" cy="6324600"/>
          </a:xfrm>
          <a:prstGeom prst="rect">
            <a:avLst/>
          </a:prstGeom>
        </p:spPr>
      </p:pic>
    </p:spTree>
    <p:extLst>
      <p:ext uri="{BB962C8B-B14F-4D97-AF65-F5344CB8AC3E}">
        <p14:creationId xmlns:p14="http://schemas.microsoft.com/office/powerpoint/2010/main" val="1769223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239000" cy="5486400"/>
          </a:xfrm>
          <a:prstGeom prst="rect">
            <a:avLst/>
          </a:prstGeom>
        </p:spPr>
      </p:pic>
    </p:spTree>
    <p:extLst>
      <p:ext uri="{BB962C8B-B14F-4D97-AF65-F5344CB8AC3E}">
        <p14:creationId xmlns:p14="http://schemas.microsoft.com/office/powerpoint/2010/main" val="2814968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4178428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543550"/>
          </a:xfrm>
          <a:prstGeom prst="rect">
            <a:avLst/>
          </a:prstGeom>
        </p:spPr>
      </p:pic>
    </p:spTree>
    <p:extLst>
      <p:ext uri="{BB962C8B-B14F-4D97-AF65-F5344CB8AC3E}">
        <p14:creationId xmlns:p14="http://schemas.microsoft.com/office/powerpoint/2010/main" val="14481035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1845052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40372411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10200" cy="6096000"/>
          </a:xfrm>
          <a:prstGeom prst="rect">
            <a:avLst/>
          </a:prstGeom>
        </p:spPr>
      </p:pic>
    </p:spTree>
    <p:extLst>
      <p:ext uri="{BB962C8B-B14F-4D97-AF65-F5344CB8AC3E}">
        <p14:creationId xmlns:p14="http://schemas.microsoft.com/office/powerpoint/2010/main" val="81703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86400" cy="6172200"/>
          </a:xfrm>
          <a:prstGeom prst="rect">
            <a:avLst/>
          </a:prstGeom>
        </p:spPr>
      </p:pic>
    </p:spTree>
    <p:extLst>
      <p:ext uri="{BB962C8B-B14F-4D97-AF65-F5344CB8AC3E}">
        <p14:creationId xmlns:p14="http://schemas.microsoft.com/office/powerpoint/2010/main" val="3453809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86400" cy="6096000"/>
          </a:xfrm>
          <a:prstGeom prst="rect">
            <a:avLst/>
          </a:prstGeom>
        </p:spPr>
      </p:pic>
    </p:spTree>
    <p:extLst>
      <p:ext uri="{BB962C8B-B14F-4D97-AF65-F5344CB8AC3E}">
        <p14:creationId xmlns:p14="http://schemas.microsoft.com/office/powerpoint/2010/main" val="16310882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86400" cy="6096000"/>
          </a:xfrm>
          <a:prstGeom prst="rect">
            <a:avLst/>
          </a:prstGeom>
        </p:spPr>
      </p:pic>
    </p:spTree>
    <p:extLst>
      <p:ext uri="{BB962C8B-B14F-4D97-AF65-F5344CB8AC3E}">
        <p14:creationId xmlns:p14="http://schemas.microsoft.com/office/powerpoint/2010/main" val="3430476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Bedroom</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239000" cy="4906963"/>
          </a:xfrm>
          <a:prstGeom prst="rect">
            <a:avLst/>
          </a:prstGeom>
          <a:noFill/>
          <a:ln>
            <a:noFill/>
          </a:ln>
        </p:spPr>
      </p:pic>
    </p:spTree>
    <p:extLst>
      <p:ext uri="{BB962C8B-B14F-4D97-AF65-F5344CB8AC3E}">
        <p14:creationId xmlns:p14="http://schemas.microsoft.com/office/powerpoint/2010/main" val="7328838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79400"/>
            <a:ext cx="5486400" cy="6197600"/>
          </a:xfrm>
          <a:prstGeom prst="rect">
            <a:avLst/>
          </a:prstGeom>
        </p:spPr>
      </p:pic>
    </p:spTree>
    <p:extLst>
      <p:ext uri="{BB962C8B-B14F-4D97-AF65-F5344CB8AC3E}">
        <p14:creationId xmlns:p14="http://schemas.microsoft.com/office/powerpoint/2010/main" val="3150655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18264347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09600"/>
            <a:ext cx="7340600" cy="5562600"/>
          </a:xfrm>
          <a:prstGeom prst="rect">
            <a:avLst/>
          </a:prstGeom>
        </p:spPr>
      </p:pic>
    </p:spTree>
    <p:extLst>
      <p:ext uri="{BB962C8B-B14F-4D97-AF65-F5344CB8AC3E}">
        <p14:creationId xmlns:p14="http://schemas.microsoft.com/office/powerpoint/2010/main" val="3232012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15398174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04800"/>
            <a:ext cx="5486400" cy="6172200"/>
          </a:xfrm>
          <a:prstGeom prst="rect">
            <a:avLst/>
          </a:prstGeom>
        </p:spPr>
      </p:pic>
    </p:spTree>
    <p:extLst>
      <p:ext uri="{BB962C8B-B14F-4D97-AF65-F5344CB8AC3E}">
        <p14:creationId xmlns:p14="http://schemas.microsoft.com/office/powerpoint/2010/main" val="2404483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81000"/>
            <a:ext cx="5486400" cy="6096000"/>
          </a:xfrm>
          <a:prstGeom prst="rect">
            <a:avLst/>
          </a:prstGeom>
        </p:spPr>
      </p:pic>
    </p:spTree>
    <p:extLst>
      <p:ext uri="{BB962C8B-B14F-4D97-AF65-F5344CB8AC3E}">
        <p14:creationId xmlns:p14="http://schemas.microsoft.com/office/powerpoint/2010/main" val="8825803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04800"/>
            <a:ext cx="5486400" cy="6172200"/>
          </a:xfrm>
          <a:prstGeom prst="rect">
            <a:avLst/>
          </a:prstGeom>
        </p:spPr>
      </p:pic>
    </p:spTree>
    <p:extLst>
      <p:ext uri="{BB962C8B-B14F-4D97-AF65-F5344CB8AC3E}">
        <p14:creationId xmlns:p14="http://schemas.microsoft.com/office/powerpoint/2010/main" val="1015726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17832129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5562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781300"/>
            <a:ext cx="4572000" cy="4076700"/>
          </a:xfrm>
          <a:prstGeom prst="rect">
            <a:avLst/>
          </a:prstGeom>
        </p:spPr>
      </p:pic>
    </p:spTree>
    <p:extLst>
      <p:ext uri="{BB962C8B-B14F-4D97-AF65-F5344CB8AC3E}">
        <p14:creationId xmlns:p14="http://schemas.microsoft.com/office/powerpoint/2010/main" val="12640863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74427"/>
            <a:ext cx="7391400" cy="5543550"/>
          </a:xfrm>
          <a:prstGeom prst="rect">
            <a:avLst/>
          </a:prstGeom>
        </p:spPr>
      </p:pic>
    </p:spTree>
    <p:extLst>
      <p:ext uri="{BB962C8B-B14F-4D97-AF65-F5344CB8AC3E}">
        <p14:creationId xmlns:p14="http://schemas.microsoft.com/office/powerpoint/2010/main" val="2592105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2743201"/>
            <a:ext cx="4876800" cy="2971800"/>
          </a:xfrm>
        </p:spPr>
        <p:txBody>
          <a:bodyPr/>
          <a:lstStyle/>
          <a:p>
            <a:endParaRPr lang="en-US" dirty="0"/>
          </a:p>
        </p:txBody>
      </p:sp>
      <p:pic>
        <p:nvPicPr>
          <p:cNvPr id="1026" name="Picture 2" descr="E:\Pictures of the Ball Residence - Finished Edit\master bedroom\MBR Desk Bef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895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561230"/>
            <a:ext cx="3640868" cy="1107996"/>
          </a:xfrm>
          <a:prstGeom prst="rect">
            <a:avLst/>
          </a:prstGeom>
          <a:noFill/>
        </p:spPr>
        <p:txBody>
          <a:bodyPr wrap="none" rtlCol="0">
            <a:spAutoFit/>
          </a:bodyPr>
          <a:lstStyle/>
          <a:p>
            <a:r>
              <a:rPr lang="en-US" sz="6600" dirty="0" smtClean="0"/>
              <a:t>Questions</a:t>
            </a:r>
            <a:endParaRPr lang="en-US" sz="6600" dirty="0"/>
          </a:p>
        </p:txBody>
      </p:sp>
    </p:spTree>
    <p:extLst>
      <p:ext uri="{BB962C8B-B14F-4D97-AF65-F5344CB8AC3E}">
        <p14:creationId xmlns:p14="http://schemas.microsoft.com/office/powerpoint/2010/main" val="730114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1020</Words>
  <Application>Microsoft Office PowerPoint</Application>
  <PresentationFormat>On-screen Show (4:3)</PresentationFormat>
  <Paragraphs>83</Paragraphs>
  <Slides>90</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90</vt:i4>
      </vt:variant>
    </vt:vector>
  </HeadingPairs>
  <TitlesOfParts>
    <vt:vector size="93" baseType="lpstr">
      <vt:lpstr>Arial</vt:lpstr>
      <vt:lpstr>Calibri</vt:lpstr>
      <vt:lpstr>Office Theme</vt:lpstr>
      <vt:lpstr>Howard Ball Residence  Restoration</vt:lpstr>
      <vt:lpstr>PowerPoint Presentation</vt:lpstr>
      <vt:lpstr>PowerPoint Presentation</vt:lpstr>
      <vt:lpstr>PowerPoint Presentation</vt:lpstr>
      <vt:lpstr>PowerPoint Presentation</vt:lpstr>
      <vt:lpstr>PowerPoint Presentation</vt:lpstr>
      <vt:lpstr>Inside Paint Refinishing Process</vt:lpstr>
      <vt:lpstr>Master Bedroom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Howard Ball Home Restoration</dc:title>
  <dc:creator>Jack</dc:creator>
  <cp:lastModifiedBy>McDonald, Craig</cp:lastModifiedBy>
  <cp:revision>63</cp:revision>
  <dcterms:created xsi:type="dcterms:W3CDTF">2018-04-15T20:55:25Z</dcterms:created>
  <dcterms:modified xsi:type="dcterms:W3CDTF">2018-04-27T15:45:34Z</dcterms:modified>
</cp:coreProperties>
</file>